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9" r:id="rId5"/>
    <p:sldId id="270" r:id="rId6"/>
    <p:sldId id="266" r:id="rId7"/>
    <p:sldId id="271" r:id="rId8"/>
    <p:sldId id="272" r:id="rId9"/>
    <p:sldId id="268" r:id="rId10"/>
    <p:sldId id="273" r:id="rId11"/>
    <p:sldId id="263" r:id="rId12"/>
    <p:sldId id="262" r:id="rId13"/>
    <p:sldId id="274" r:id="rId14"/>
    <p:sldId id="258" r:id="rId15"/>
    <p:sldId id="260" r:id="rId16"/>
    <p:sldId id="26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Саяси</a:t>
            </a:r>
            <a:r>
              <a:rPr lang="ru-RU" dirty="0"/>
              <a:t> </a:t>
            </a:r>
            <a:r>
              <a:rPr lang="kk-KZ" dirty="0" smtClean="0"/>
              <a:t>режимдер</a:t>
            </a:r>
            <a:endParaRPr lang="kk-K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797152"/>
            <a:ext cx="7854696" cy="1752600"/>
          </a:xfrm>
        </p:spPr>
        <p:txBody>
          <a:bodyPr/>
          <a:lstStyle/>
          <a:p>
            <a:r>
              <a:rPr lang="kk-KZ" dirty="0"/>
              <a:t>Айдарбаева Раушан Қайса қызы</a:t>
            </a:r>
            <a:r>
              <a:rPr lang="ru-RU" dirty="0"/>
              <a:t>,</a:t>
            </a:r>
          </a:p>
          <a:p>
            <a:r>
              <a:rPr lang="kk-KZ" dirty="0"/>
              <a:t>тарих ғылымдарының кандидаты, доцент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95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1556791"/>
            <a:ext cx="3168352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dirty="0"/>
              <a:t>Жоспар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708920"/>
            <a:ext cx="6408712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8</a:t>
            </a:r>
            <a:r>
              <a:rPr lang="ru-RU" sz="2400" dirty="0" smtClean="0"/>
              <a:t>.1 </a:t>
            </a:r>
            <a:r>
              <a:rPr lang="ru-RU" sz="2400" dirty="0"/>
              <a:t>Демократия </a:t>
            </a:r>
          </a:p>
          <a:p>
            <a:endParaRPr lang="ru-RU" sz="2400" dirty="0"/>
          </a:p>
          <a:p>
            <a:r>
              <a:rPr lang="en-US" sz="2400" dirty="0" smtClean="0"/>
              <a:t>8</a:t>
            </a:r>
            <a:r>
              <a:rPr lang="ru-RU" sz="2400" dirty="0" smtClean="0"/>
              <a:t>.2 </a:t>
            </a:r>
            <a:r>
              <a:rPr lang="ru-RU" sz="2400" dirty="0"/>
              <a:t>Авторитаризм</a:t>
            </a:r>
          </a:p>
          <a:p>
            <a:endParaRPr lang="ru-RU" sz="2400" dirty="0"/>
          </a:p>
          <a:p>
            <a:r>
              <a:rPr lang="en-US" sz="2400" dirty="0" smtClean="0"/>
              <a:t>8</a:t>
            </a:r>
            <a:r>
              <a:rPr lang="ru-RU" sz="2400" dirty="0" smtClean="0"/>
              <a:t>.3 </a:t>
            </a:r>
            <a:r>
              <a:rPr lang="ru-RU" sz="2400" dirty="0"/>
              <a:t>Тоталитаризм</a:t>
            </a:r>
          </a:p>
        </p:txBody>
      </p:sp>
    </p:spTree>
    <p:extLst>
      <p:ext uri="{BB962C8B-B14F-4D97-AF65-F5344CB8AC3E}">
        <p14:creationId xmlns:p14="http://schemas.microsoft.com/office/powerpoint/2010/main" val="131775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980728"/>
            <a:ext cx="8352928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2400" dirty="0"/>
          </a:p>
          <a:p>
            <a:pPr algn="ctr"/>
            <a:r>
              <a:rPr lang="kk-KZ" sz="2400" b="1" dirty="0"/>
              <a:t>Саяси режим (тәртіп) </a:t>
            </a:r>
            <a:r>
              <a:rPr lang="kk-KZ" sz="2400" dirty="0"/>
              <a:t>– </a:t>
            </a:r>
            <a:r>
              <a:rPr lang="kk-KZ" sz="2400" dirty="0" smtClean="0"/>
              <a:t>билік пен қоғамның қарым</a:t>
            </a:r>
            <a:r>
              <a:rPr lang="en-US" sz="2400" dirty="0" smtClean="0"/>
              <a:t>-</a:t>
            </a:r>
            <a:r>
              <a:rPr lang="kk-KZ" sz="2400" dirty="0" smtClean="0"/>
              <a:t>қатынасын, саяси еркіндік деңгейін және саяси өмірдің сипатын көрсететін саяси жүйені ұйымдастыру  тәсілі</a:t>
            </a:r>
            <a:endParaRPr lang="ru-RU" sz="2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203848" y="2918681"/>
            <a:ext cx="2232248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Саяси режим 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36096" y="3791942"/>
            <a:ext cx="3240360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Антидемократиялық 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80705" y="3770820"/>
            <a:ext cx="2499004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Демократиялық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08104" y="4653136"/>
            <a:ext cx="3168352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Тоталитаризм 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20970" y="5517232"/>
            <a:ext cx="3168352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Авторитаризм  </a:t>
            </a:r>
            <a:endParaRPr lang="ru-RU" sz="2400" dirty="0"/>
          </a:p>
        </p:txBody>
      </p:sp>
      <p:cxnSp>
        <p:nvCxnSpPr>
          <p:cNvPr id="14" name="Прямая соединительная линия 13"/>
          <p:cNvCxnSpPr>
            <a:stCxn id="2" idx="1"/>
          </p:cNvCxnSpPr>
          <p:nvPr/>
        </p:nvCxnSpPr>
        <p:spPr>
          <a:xfrm flipH="1">
            <a:off x="2130207" y="3147281"/>
            <a:ext cx="107364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7" idx="0"/>
          </p:cNvCxnSpPr>
          <p:nvPr/>
        </p:nvCxnSpPr>
        <p:spPr>
          <a:xfrm>
            <a:off x="2130207" y="3147281"/>
            <a:ext cx="0" cy="6235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2" idx="3"/>
          </p:cNvCxnSpPr>
          <p:nvPr/>
        </p:nvCxnSpPr>
        <p:spPr>
          <a:xfrm>
            <a:off x="5436096" y="3147281"/>
            <a:ext cx="12961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732240" y="3147281"/>
            <a:ext cx="0" cy="6235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6" idx="1"/>
          </p:cNvCxnSpPr>
          <p:nvPr/>
        </p:nvCxnSpPr>
        <p:spPr>
          <a:xfrm flipH="1">
            <a:off x="5076056" y="4020542"/>
            <a:ext cx="3600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076056" y="4020542"/>
            <a:ext cx="72008" cy="17252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3" idx="1"/>
          </p:cNvCxnSpPr>
          <p:nvPr/>
        </p:nvCxnSpPr>
        <p:spPr>
          <a:xfrm flipV="1">
            <a:off x="5112060" y="4881736"/>
            <a:ext cx="396044" cy="1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2" idx="1"/>
          </p:cNvCxnSpPr>
          <p:nvPr/>
        </p:nvCxnSpPr>
        <p:spPr>
          <a:xfrm>
            <a:off x="5148064" y="5745832"/>
            <a:ext cx="37290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406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556792"/>
            <a:ext cx="8064896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sz="2400" b="1" dirty="0" smtClean="0"/>
              <a:t>Демократиялық режимнің белгілері: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Заңның үстемдігі;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Биліктің бөлінуі;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Азаматтардың нақты саяси және әлеуметтік құқықтары мен бостандықтарының болуы;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Мемлекеттік билік органдарының сайлануы;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Оппозицияның болуы және плюрализм.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8868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132856"/>
            <a:ext cx="8064896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sz="2400" b="1" dirty="0" smtClean="0"/>
              <a:t>Антидемократиялық режимнің белгілері: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Заңсыздық пен  террордың үстемдігі;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Саяси плюрализмнің болмауы;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Оппозициялық партиялардың болмауы.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18100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1196752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8.1 </a:t>
            </a:r>
            <a:r>
              <a:rPr lang="ru-RU" sz="2800" b="1" dirty="0" smtClean="0"/>
              <a:t>Демократия 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132856"/>
            <a:ext cx="8100240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Демократия </a:t>
            </a:r>
            <a:r>
              <a:rPr lang="kk-KZ" sz="2400" dirty="0"/>
              <a:t>- </a:t>
            </a:r>
            <a:r>
              <a:rPr lang="ru-RU" sz="2400" dirty="0"/>
              <a:t>(гр. </a:t>
            </a:r>
            <a:r>
              <a:rPr lang="en-US" sz="2400" i="1" dirty="0"/>
              <a:t>demos</a:t>
            </a:r>
            <a:r>
              <a:rPr lang="en-US" sz="2400" dirty="0"/>
              <a:t> – </a:t>
            </a:r>
            <a:r>
              <a:rPr lang="kk-KZ" sz="2400" dirty="0"/>
              <a:t>халық</a:t>
            </a:r>
            <a:r>
              <a:rPr lang="ru-RU" sz="2400" dirty="0"/>
              <a:t> , гр. </a:t>
            </a:r>
            <a:r>
              <a:rPr lang="el-GR" sz="2400" i="1" dirty="0"/>
              <a:t>kratos</a:t>
            </a:r>
            <a:r>
              <a:rPr lang="en-US" sz="2400" dirty="0"/>
              <a:t> – </a:t>
            </a:r>
            <a:r>
              <a:rPr lang="kk-KZ" sz="2400" dirty="0"/>
              <a:t>билік</a:t>
            </a:r>
            <a:r>
              <a:rPr lang="ru-RU" sz="2400" dirty="0"/>
              <a:t>) </a:t>
            </a:r>
            <a:r>
              <a:rPr lang="kk-KZ" sz="2400" dirty="0"/>
              <a:t>«</a:t>
            </a:r>
            <a:r>
              <a:rPr lang="kk-KZ" sz="2400" b="1" i="1" dirty="0"/>
              <a:t>халық билігі» </a:t>
            </a:r>
            <a:r>
              <a:rPr lang="kk-KZ" sz="2400" dirty="0"/>
              <a:t>  теңдік</a:t>
            </a:r>
            <a:r>
              <a:rPr lang="kk-KZ" sz="2400" u="sng" dirty="0"/>
              <a:t>,</a:t>
            </a:r>
            <a:r>
              <a:rPr lang="kk-KZ" sz="2400" dirty="0"/>
              <a:t> құқық, әділдік, еркіндік принциптеріне негізделген мемлекеттік құрылыс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819476"/>
            <a:ext cx="8100240" cy="20154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Демократия – бұл адамдар билігі (</a:t>
            </a:r>
            <a:r>
              <a:rPr lang="en-US" sz="2400" b="1" dirty="0"/>
              <a:t>“</a:t>
            </a:r>
            <a:r>
              <a:rPr lang="en-US" sz="2400" dirty="0"/>
              <a:t>of” the people</a:t>
            </a:r>
            <a:r>
              <a:rPr lang="kk-KZ" sz="2400" dirty="0"/>
              <a:t>)</a:t>
            </a:r>
            <a:r>
              <a:rPr lang="en-US" sz="2400" dirty="0"/>
              <a:t>,</a:t>
            </a:r>
            <a:r>
              <a:rPr lang="kk-KZ" sz="2400" dirty="0"/>
              <a:t> адамдарды билеу (</a:t>
            </a:r>
            <a:r>
              <a:rPr lang="en-US" sz="2400" dirty="0"/>
              <a:t>“by” the people</a:t>
            </a:r>
            <a:r>
              <a:rPr lang="kk-KZ" sz="2400" dirty="0"/>
              <a:t>)</a:t>
            </a:r>
            <a:r>
              <a:rPr lang="en-US" sz="2400" dirty="0"/>
              <a:t>, </a:t>
            </a:r>
            <a:r>
              <a:rPr lang="kk-KZ" sz="2400" dirty="0"/>
              <a:t> адамдар үшін билік ету (</a:t>
            </a:r>
            <a:r>
              <a:rPr lang="en-US" sz="2400" dirty="0"/>
              <a:t>“for” the people</a:t>
            </a:r>
            <a:r>
              <a:rPr lang="kk-KZ" sz="2400" dirty="0"/>
              <a:t>).</a:t>
            </a:r>
          </a:p>
          <a:p>
            <a:pPr algn="r"/>
            <a:r>
              <a:rPr lang="kk-KZ" sz="2400" i="1" dirty="0"/>
              <a:t>А. Линкольн,</a:t>
            </a:r>
          </a:p>
          <a:p>
            <a:pPr algn="r"/>
            <a:r>
              <a:rPr lang="kk-KZ" sz="2400" i="1" dirty="0"/>
              <a:t>Геттисбергтегі сөзінен</a:t>
            </a:r>
            <a:r>
              <a:rPr lang="en-US" sz="2400" i="1" dirty="0"/>
              <a:t> </a:t>
            </a:r>
            <a:endParaRPr lang="kk-KZ" sz="2400" i="1" dirty="0"/>
          </a:p>
        </p:txBody>
      </p:sp>
      <p:pic>
        <p:nvPicPr>
          <p:cNvPr id="2050" name="Picture 2" descr="Голосование, ру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009" y="6857"/>
            <a:ext cx="2356991" cy="19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178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68760"/>
            <a:ext cx="8064896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2400" b="1" dirty="0" smtClean="0">
                <a:solidFill>
                  <a:schemeClr val="tx1"/>
                </a:solidFill>
              </a:rPr>
              <a:t>Демократия тікелей және өкілді болады.</a:t>
            </a:r>
          </a:p>
          <a:p>
            <a:pPr>
              <a:lnSpc>
                <a:spcPct val="150000"/>
              </a:lnSpc>
            </a:pPr>
            <a:r>
              <a:rPr lang="kk-KZ" sz="2400" b="1" dirty="0" smtClean="0"/>
              <a:t>Тікелей демократия </a:t>
            </a:r>
            <a:r>
              <a:rPr lang="en-US" sz="2400" b="1" dirty="0" smtClean="0"/>
              <a:t>–</a:t>
            </a:r>
            <a:r>
              <a:rPr lang="kk-KZ" sz="2400" b="1" dirty="0" smtClean="0"/>
              <a:t> </a:t>
            </a:r>
            <a:r>
              <a:rPr lang="kk-KZ" sz="2400" dirty="0" smtClean="0"/>
              <a:t>шешімдерді дауыс беру құқығы бар барлық азаматтар тікелей қабылдайды (антикалық Греция мен Римде). </a:t>
            </a:r>
          </a:p>
          <a:p>
            <a:pPr>
              <a:lnSpc>
                <a:spcPct val="150000"/>
              </a:lnSpc>
            </a:pPr>
            <a:r>
              <a:rPr lang="kk-KZ" sz="2400" dirty="0" smtClean="0"/>
              <a:t>Қазіргі кезде </a:t>
            </a:r>
            <a:r>
              <a:rPr lang="kk-KZ" sz="2400" b="1" dirty="0" smtClean="0"/>
              <a:t>референдум</a:t>
            </a:r>
            <a:r>
              <a:rPr lang="kk-KZ" sz="2400" dirty="0" smtClean="0"/>
              <a:t> </a:t>
            </a:r>
            <a:r>
              <a:rPr lang="en-US" sz="2400" dirty="0" smtClean="0"/>
              <a:t>– </a:t>
            </a:r>
            <a:r>
              <a:rPr lang="kk-KZ" sz="2400" dirty="0" smtClean="0"/>
              <a:t>заң жобалары мен мемлекеттік маңызы бар мәселелер бойынша жалпыхалықтық дауыс беру арқылы іске асырылады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6050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80728"/>
            <a:ext cx="8424936" cy="50783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2022 </a:t>
            </a:r>
            <a:r>
              <a:rPr lang="kk-KZ" sz="2400" b="1" dirty="0" smtClean="0">
                <a:solidFill>
                  <a:srgbClr val="FF0000"/>
                </a:solidFill>
              </a:rPr>
              <a:t>жылғы </a:t>
            </a:r>
            <a:r>
              <a:rPr lang="en-US" sz="2400" b="1" dirty="0" smtClean="0">
                <a:solidFill>
                  <a:srgbClr val="FF0000"/>
                </a:solidFill>
              </a:rPr>
              <a:t>5</a:t>
            </a:r>
            <a:r>
              <a:rPr lang="kk-KZ" sz="2400" b="1" dirty="0" smtClean="0">
                <a:solidFill>
                  <a:srgbClr val="FF0000"/>
                </a:solidFill>
              </a:rPr>
              <a:t> маусымда </a:t>
            </a:r>
            <a:r>
              <a:rPr lang="kk-KZ" sz="2400" dirty="0" smtClean="0"/>
              <a:t>Қазақстан конституциясының  </a:t>
            </a:r>
            <a:r>
              <a:rPr lang="en-US" sz="2400" b="1" dirty="0" smtClean="0">
                <a:solidFill>
                  <a:srgbClr val="FF0000"/>
                </a:solidFill>
              </a:rPr>
              <a:t>33</a:t>
            </a:r>
            <a:r>
              <a:rPr lang="ru-RU" sz="2400" dirty="0" smtClean="0"/>
              <a:t> </a:t>
            </a:r>
            <a:r>
              <a:rPr lang="kk-KZ" sz="2400" dirty="0" smtClean="0"/>
              <a:t>бабына</a:t>
            </a:r>
            <a:r>
              <a:rPr lang="ru-RU" sz="2400" dirty="0" smtClean="0"/>
              <a:t> </a:t>
            </a:r>
            <a:r>
              <a:rPr lang="kk-KZ" sz="2400" dirty="0" smtClean="0"/>
              <a:t>жалпы</a:t>
            </a:r>
            <a:r>
              <a:rPr lang="ru-RU" sz="2400" dirty="0" smtClean="0"/>
              <a:t> саны </a:t>
            </a:r>
            <a:r>
              <a:rPr lang="en-US" sz="2400" b="1" dirty="0" smtClean="0">
                <a:solidFill>
                  <a:srgbClr val="FF0000"/>
                </a:solidFill>
              </a:rPr>
              <a:t>56</a:t>
            </a:r>
            <a:r>
              <a:rPr lang="kk-KZ" sz="2400" dirty="0" smtClean="0"/>
              <a:t> өзгерістер мен толықтырулар енгізу бойынша референдум өткізілді: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 суперпрезиденттік басқарудан бас тартты;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Жер мен жер асты байлығы халыққа тиесілі болды;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ҚР</a:t>
            </a:r>
            <a:r>
              <a:rPr lang="en-US" sz="2400" dirty="0" smtClean="0"/>
              <a:t>-</a:t>
            </a:r>
            <a:r>
              <a:rPr lang="kk-KZ" sz="2400" dirty="0" smtClean="0"/>
              <a:t>да өлім жазасы қолданылмайды;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Мәжіліс депутаттары аралас сайлау жүйесі бойынша қалыптасады;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k-KZ" sz="2400" dirty="0" smtClean="0"/>
              <a:t>Мәжілістегі ҚХА квотасы жойылып, ол Сенатқа өтті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769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161042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/>
              <a:t>Биліктің демократиялық режимінің базалық қағидаттары: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9323" y="2348880"/>
            <a:ext cx="8352928" cy="19389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/>
              <a:t>2. </a:t>
            </a:r>
            <a:r>
              <a:rPr lang="kk-KZ" sz="2000" dirty="0" smtClean="0"/>
              <a:t>Кем дегенде үш шарттың болуын болжайтын билік өкілдерін еркін сайлау: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k-KZ" sz="2000" dirty="0" smtClean="0"/>
              <a:t>Саяси партиялардың болуы және кандидаттарды ұсыну бостандығы;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k-KZ" sz="2000" dirty="0" smtClean="0"/>
              <a:t>Сайлау құқығы бостандығы, яғни «бір адам </a:t>
            </a:r>
            <a:r>
              <a:rPr lang="en-US" sz="2000" dirty="0" smtClean="0"/>
              <a:t>–</a:t>
            </a:r>
            <a:r>
              <a:rPr lang="ru-RU" sz="2000" dirty="0" smtClean="0"/>
              <a:t> </a:t>
            </a:r>
            <a:r>
              <a:rPr lang="ru-RU" sz="2000" dirty="0" err="1" smtClean="0"/>
              <a:t>бір</a:t>
            </a:r>
            <a:r>
              <a:rPr lang="ru-RU" sz="2000" dirty="0" smtClean="0"/>
              <a:t> </a:t>
            </a:r>
            <a:r>
              <a:rPr lang="ru-RU" sz="2000" dirty="0" err="1" smtClean="0"/>
              <a:t>дауыс</a:t>
            </a:r>
            <a:r>
              <a:rPr lang="kk-KZ" sz="2000" dirty="0" smtClean="0"/>
              <a:t>»;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k-KZ" sz="2000" dirty="0" smtClean="0"/>
              <a:t>Сайлау науқаны кезінде үгіт</a:t>
            </a:r>
            <a:r>
              <a:rPr lang="en-US" sz="2000" dirty="0" smtClean="0"/>
              <a:t>-</a:t>
            </a:r>
            <a:r>
              <a:rPr lang="ru-RU" sz="2000" dirty="0" err="1" smtClean="0"/>
              <a:t>насихат</a:t>
            </a:r>
            <a:r>
              <a:rPr lang="ru-RU" sz="2000" dirty="0" smtClean="0"/>
              <a:t> </a:t>
            </a:r>
            <a:r>
              <a:rPr lang="ru-RU" sz="2000" dirty="0" err="1" smtClean="0"/>
              <a:t>жүргізу</a:t>
            </a:r>
            <a:r>
              <a:rPr lang="ru-RU" sz="2000" dirty="0" smtClean="0"/>
              <a:t> </a:t>
            </a:r>
            <a:r>
              <a:rPr lang="ru-RU" sz="2000" dirty="0" err="1" smtClean="0"/>
              <a:t>еркіндігі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9548" y="4533972"/>
            <a:ext cx="8424936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/>
              <a:t>3.</a:t>
            </a:r>
            <a:r>
              <a:rPr lang="kk-KZ" sz="2000" dirty="0" smtClean="0"/>
              <a:t> Азшылық құқықтарын қатаң сақтау кезінде көпшілікке бағыну. Оппозицияға және бұрынғы билікке құрмет</a:t>
            </a:r>
            <a:endParaRPr lang="kk-KZ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8590" y="5421997"/>
            <a:ext cx="8454679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/>
              <a:t>4.</a:t>
            </a:r>
            <a:r>
              <a:rPr lang="ru-RU" sz="2000" dirty="0" smtClean="0"/>
              <a:t> Бил</a:t>
            </a:r>
            <a:r>
              <a:rPr lang="kk-KZ" sz="2000" dirty="0" smtClean="0"/>
              <a:t>ікті бөлу принципін жүзеге асыру</a:t>
            </a:r>
            <a:r>
              <a:rPr lang="en-US" sz="2000" dirty="0" smtClean="0"/>
              <a:t> </a:t>
            </a:r>
            <a:endParaRPr lang="kk-KZ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8590" y="1487581"/>
            <a:ext cx="837899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k-KZ" sz="2000" dirty="0" smtClean="0"/>
              <a:t>Халық егемендігі, яғни биліктің алғашқы иесі </a:t>
            </a:r>
            <a:r>
              <a:rPr lang="en-US" sz="2000" dirty="0" smtClean="0"/>
              <a:t>– </a:t>
            </a:r>
            <a:r>
              <a:rPr lang="ru-RU" sz="2000" dirty="0" smtClean="0"/>
              <a:t>халы</a:t>
            </a:r>
            <a:r>
              <a:rPr lang="kk-KZ" sz="2000" dirty="0" smtClean="0"/>
              <a:t>қ. Халықтан келген билік сайлау арқылы соларға беріледі.</a:t>
            </a:r>
            <a:endParaRPr lang="ru-RU" sz="2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29425" y="6093296"/>
            <a:ext cx="8454679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/>
              <a:t>5.</a:t>
            </a:r>
            <a:r>
              <a:rPr lang="ru-RU" sz="2000" dirty="0" smtClean="0"/>
              <a:t> </a:t>
            </a:r>
            <a:r>
              <a:rPr lang="kk-KZ" sz="2000" dirty="0" smtClean="0"/>
              <a:t>Өмірдің барлық салаларында Заңның үстемдігі</a:t>
            </a:r>
            <a:endParaRPr lang="kk-KZ" sz="2000" dirty="0"/>
          </a:p>
        </p:txBody>
      </p:sp>
    </p:spTree>
    <p:extLst>
      <p:ext uri="{BB962C8B-B14F-4D97-AF65-F5344CB8AC3E}">
        <p14:creationId xmlns:p14="http://schemas.microsoft.com/office/powerpoint/2010/main" val="121922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920" y="2829000"/>
            <a:ext cx="4787872" cy="35283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k-KZ" sz="2400" b="1" dirty="0" smtClean="0"/>
              <a:t>Демократиялық режимдер: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400" dirty="0" smtClean="0"/>
              <a:t>Президенттік республика;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400" dirty="0" smtClean="0"/>
              <a:t>Парламенттік республика;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k-KZ" sz="2400" dirty="0" smtClean="0"/>
              <a:t>Парламенттік монархиялар</a:t>
            </a:r>
            <a:endParaRPr lang="kk-KZ" sz="2400" dirty="0"/>
          </a:p>
        </p:txBody>
      </p:sp>
      <p:pic>
        <p:nvPicPr>
          <p:cNvPr id="1030" name="Picture 6" descr="https://cdn.musavat.com/news/thumbnails/84d8fa9ecef8e9787934cc4c35f3551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5"/>
            <a:ext cx="3528392" cy="235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246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00808"/>
            <a:ext cx="7776865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/>
              <a:t>Авторитаризм - </a:t>
            </a:r>
            <a:r>
              <a:rPr lang="ru-RU" sz="2400" dirty="0"/>
              <a:t>(гр. '</a:t>
            </a:r>
            <a:r>
              <a:rPr lang="el-GR" sz="2400" b="1" dirty="0"/>
              <a:t>autoritas</a:t>
            </a:r>
            <a:r>
              <a:rPr lang="en-US" sz="2400" b="1" dirty="0"/>
              <a:t>'</a:t>
            </a:r>
            <a:r>
              <a:rPr lang="en-US" sz="2400" dirty="0"/>
              <a:t> - </a:t>
            </a:r>
            <a:r>
              <a:rPr lang="kk-KZ" sz="2400" dirty="0"/>
              <a:t>билік, ықпал ету</a:t>
            </a:r>
            <a:r>
              <a:rPr lang="ru-RU" sz="2400" dirty="0"/>
              <a:t>) – </a:t>
            </a:r>
            <a:r>
              <a:rPr lang="kk-KZ" sz="2400" dirty="0"/>
              <a:t>саяси оппозицияға жол бермейтін, бірақ саяси емес салаларда жеке адам мен қоғамның автономиясын сақтайтын бір саяси партияның, адамның немесе адамдар тобының күшті билігі.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4221088"/>
            <a:ext cx="7776866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Авторитаризм  қоғамдық құрылысы ауысып, өтпелі кезеңді басынан кешіп жатқан елдерде, сондай-ақ ұзақ дағдарыста болып жатқан қоғамда пайда болады.</a:t>
            </a:r>
          </a:p>
          <a:p>
            <a:pPr algn="ctr"/>
            <a:r>
              <a:rPr lang="kk-KZ" sz="2400" dirty="0"/>
              <a:t>(</a:t>
            </a:r>
            <a:r>
              <a:rPr lang="kk-KZ" sz="2400" i="1" dirty="0"/>
              <a:t>Мексика, Бразилия, Қазақстан, Ресей,</a:t>
            </a:r>
            <a:r>
              <a:rPr lang="kk-KZ" sz="2400" dirty="0"/>
              <a:t> т.б. елдер)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806269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/>
              <a:t>8.2</a:t>
            </a:r>
            <a:r>
              <a:rPr lang="ru-RU" sz="2800" dirty="0" smtClean="0"/>
              <a:t> </a:t>
            </a:r>
            <a:r>
              <a:rPr lang="ru-RU" sz="2800" dirty="0"/>
              <a:t>Авторитаризм</a:t>
            </a:r>
          </a:p>
          <a:p>
            <a:endParaRPr lang="ru-RU" dirty="0"/>
          </a:p>
        </p:txBody>
      </p:sp>
      <p:pic>
        <p:nvPicPr>
          <p:cNvPr id="5" name="Рисунок 4" descr="Авторитарные режимы на постсоветском пространстве | ThinkTanks.BY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596" y="0"/>
            <a:ext cx="1993404" cy="1512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52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692696"/>
            <a:ext cx="252028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/>
              <a:t>Авторитаризм 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86124" y="1618574"/>
            <a:ext cx="316835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Негізгі белгілері 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389917" y="1161006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669" y="2492896"/>
            <a:ext cx="3933927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Биліктің саяси жетекшінің немесе белгілі бір топтың қолында шоғырлануы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3273" y="3789040"/>
            <a:ext cx="3933927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Мемлекет қоғамдық өмірдің тек негізгі және шешуші тұтқаларына ғана ие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25168" y="2492896"/>
            <a:ext cx="3757619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Жеке азаматтардың да, қоғамдық-саяси ұйымдардың да саяси құқықтары мен саяси іс-әрекеттерін шектеу және қатаң реттеу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25168" y="5150281"/>
            <a:ext cx="3874955" cy="7269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Үлкен репрессиялық аппараттың болмауы</a:t>
            </a:r>
            <a:endParaRPr lang="ru-RU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115616" y="102921"/>
            <a:ext cx="8028384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39976" y="4005064"/>
            <a:ext cx="3754415" cy="8640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Азаматтарға мемлекет тыйым салмайтын барлық нәрсеге рұқсат беру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691680" y="255320"/>
            <a:ext cx="7781413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1005" y="5013176"/>
            <a:ext cx="3754415" cy="8640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Демократияның кейбір элементтерінің болуы (сайлау, парламенттік тартыс)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cxnSp>
        <p:nvCxnSpPr>
          <p:cNvPr id="21" name="Прямая соединительная линия 20"/>
          <p:cNvCxnSpPr>
            <a:stCxn id="4" idx="2"/>
          </p:cNvCxnSpPr>
          <p:nvPr/>
        </p:nvCxnSpPr>
        <p:spPr>
          <a:xfrm>
            <a:off x="4670300" y="2075774"/>
            <a:ext cx="81720" cy="35134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6" idx="3"/>
          </p:cNvCxnSpPr>
          <p:nvPr/>
        </p:nvCxnSpPr>
        <p:spPr>
          <a:xfrm flipH="1">
            <a:off x="4401596" y="2996952"/>
            <a:ext cx="3095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711160" y="3284984"/>
            <a:ext cx="3288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7" idx="3"/>
          </p:cNvCxnSpPr>
          <p:nvPr/>
        </p:nvCxnSpPr>
        <p:spPr>
          <a:xfrm flipH="1">
            <a:off x="4397200" y="4293096"/>
            <a:ext cx="3139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4752020" y="4581128"/>
            <a:ext cx="2879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752020" y="5589240"/>
            <a:ext cx="2731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4387124" y="5429871"/>
            <a:ext cx="36489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892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" y="0"/>
            <a:ext cx="3919357" cy="281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7944" y="2708920"/>
            <a:ext cx="4787872" cy="36243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b="1" dirty="0" smtClean="0"/>
          </a:p>
          <a:p>
            <a:pPr algn="ctr"/>
            <a:r>
              <a:rPr lang="kk-KZ" sz="2400" b="1" dirty="0" smtClean="0"/>
              <a:t>Авторитарлық  режимдер:</a:t>
            </a:r>
          </a:p>
          <a:p>
            <a:pPr algn="ctr"/>
            <a:endParaRPr lang="kk-KZ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400" dirty="0" smtClean="0"/>
              <a:t>Абсолюттік және дуалистік монархиялар;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400" dirty="0" smtClean="0"/>
              <a:t>Әскери диктатуралар;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400" dirty="0" smtClean="0"/>
              <a:t>Теократия;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400" dirty="0" smtClean="0"/>
              <a:t>Жеке тираниялар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k-KZ" sz="2400" dirty="0"/>
          </a:p>
        </p:txBody>
      </p:sp>
    </p:spTree>
    <p:extLst>
      <p:ext uri="{BB962C8B-B14F-4D97-AF65-F5344CB8AC3E}">
        <p14:creationId xmlns:p14="http://schemas.microsoft.com/office/powerpoint/2010/main" val="632684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94266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8</a:t>
            </a:r>
            <a:r>
              <a:rPr lang="ru-RU" sz="2800" dirty="0" smtClean="0"/>
              <a:t>.</a:t>
            </a:r>
            <a:r>
              <a:rPr lang="en-US" sz="2800" dirty="0" smtClean="0"/>
              <a:t>3</a:t>
            </a:r>
            <a:r>
              <a:rPr lang="ru-RU" sz="2800" dirty="0" smtClean="0"/>
              <a:t> </a:t>
            </a:r>
            <a:r>
              <a:rPr lang="ru-RU" sz="2800" dirty="0"/>
              <a:t>Тоталитаризм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6619" y="1268760"/>
            <a:ext cx="8424936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/>
              <a:t>Тоталитаризм</a:t>
            </a:r>
            <a:r>
              <a:rPr lang="ru-RU" sz="2400" dirty="0"/>
              <a:t> (лат. </a:t>
            </a:r>
            <a:r>
              <a:rPr lang="en-US" sz="2400" i="1" dirty="0"/>
              <a:t>total</a:t>
            </a:r>
            <a:r>
              <a:rPr lang="ru-RU" sz="2400" i="1" dirty="0"/>
              <a:t>і</a:t>
            </a:r>
            <a:r>
              <a:rPr lang="en-US" sz="2400" i="1" dirty="0"/>
              <a:t>s </a:t>
            </a:r>
            <a:r>
              <a:rPr lang="en-US" sz="2400" dirty="0"/>
              <a:t>– </a:t>
            </a:r>
            <a:r>
              <a:rPr lang="kk-KZ" sz="2400" dirty="0"/>
              <a:t>тұтастай, түгелдей) – деспотизмнің бір түрі. Тоталитаризм орнаған мемлекетте қоғам өмірінің барлық саласы биліктің бақылауында болып, адам бостандығы мен конституциялық құқықтары жойылады, оппозиция мен өзге саяси ой өкілдері саяси қуғын-сүргінге ұшыратылады.</a:t>
            </a:r>
          </a:p>
          <a:p>
            <a:pPr algn="ctr"/>
            <a:r>
              <a:rPr lang="kk-KZ" sz="2400" dirty="0"/>
              <a:t>* </a:t>
            </a:r>
            <a:r>
              <a:rPr lang="kk-KZ" dirty="0">
                <a:solidFill>
                  <a:srgbClr val="C00000"/>
                </a:solidFill>
              </a:rPr>
              <a:t>Тоталитаризм терминін алғаш рет 1923-1925 жж. Муссолини қолданды.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25011"/>
            <a:ext cx="4344169" cy="265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841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2584" y="748370"/>
            <a:ext cx="3384376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Тоталитаризм 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48608" y="1694774"/>
            <a:ext cx="316835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Негізгі белгілері 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366036" y="1205570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5604" y="5042089"/>
            <a:ext cx="3893863" cy="11304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Азаматтардың құқықтары мен бостандықтарына, демократиялық ұйымдардың жұмыс істеуіне тыйым салынады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669" y="2492896"/>
            <a:ext cx="3933927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Өндіріс, экономика, білім, мәдениет, бұқаралық ақпарат құралдары, адамдардың жеке өмірі - бәрі тегіс бақылауға алынады</a:t>
            </a:r>
            <a:r>
              <a:rPr lang="kk-KZ" sz="2400" dirty="0"/>
              <a:t>. 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245113" y="4942867"/>
            <a:ext cx="3406905" cy="11521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Жазалау, қуғын-сүргін күшейеді, террорлық полициялық бақылау орнатылады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38121" y="2492896"/>
            <a:ext cx="3384376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Билік тек бір партияның қолына шоғырландырылады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185875" y="3717032"/>
            <a:ext cx="3406905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Басқаша ойлауға мүмкіндік бермейді.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5066" y="3964227"/>
            <a:ext cx="3886530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Қоғамда бір идеология үстемдік етеді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716016" y="2178307"/>
            <a:ext cx="76769" cy="35549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754400" y="2996952"/>
            <a:ext cx="49071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789091" y="4113076"/>
            <a:ext cx="38963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827702" y="5511645"/>
            <a:ext cx="44475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4415773" y="5733256"/>
            <a:ext cx="37331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16" idx="3"/>
          </p:cNvCxnSpPr>
          <p:nvPr/>
        </p:nvCxnSpPr>
        <p:spPr>
          <a:xfrm flipH="1">
            <a:off x="4401596" y="4360271"/>
            <a:ext cx="352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9" idx="3"/>
          </p:cNvCxnSpPr>
          <p:nvPr/>
        </p:nvCxnSpPr>
        <p:spPr>
          <a:xfrm flipH="1">
            <a:off x="4401596" y="3140968"/>
            <a:ext cx="3311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52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2584" y="748370"/>
            <a:ext cx="3384376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Тоталитаризм 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48608" y="1694774"/>
            <a:ext cx="316835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Негізгі типтері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636912"/>
            <a:ext cx="3024336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Солшыл тоталитаризм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35125" y="2636912"/>
            <a:ext cx="2850192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Оңшыл тоталитаризм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3841030"/>
            <a:ext cx="1656184" cy="524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сталинизм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43982" y="4905164"/>
            <a:ext cx="1973394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Герман нацизмі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59047" y="3841030"/>
            <a:ext cx="1943265" cy="596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Итальян фашизмі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26392" y="4610025"/>
            <a:ext cx="1656184" cy="524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маоизм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382456" y="1268760"/>
            <a:ext cx="484632" cy="4260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>
            <a:endCxn id="5" idx="0"/>
          </p:cNvCxnSpPr>
          <p:nvPr/>
        </p:nvCxnSpPr>
        <p:spPr>
          <a:xfrm>
            <a:off x="4615789" y="2163227"/>
            <a:ext cx="2344432" cy="4736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3" idx="2"/>
            <a:endCxn id="4" idx="0"/>
          </p:cNvCxnSpPr>
          <p:nvPr/>
        </p:nvCxnSpPr>
        <p:spPr>
          <a:xfrm flipH="1">
            <a:off x="2411760" y="2151974"/>
            <a:ext cx="2321024" cy="4849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259632" y="3429000"/>
            <a:ext cx="0" cy="14761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6" idx="1"/>
          </p:cNvCxnSpPr>
          <p:nvPr/>
        </p:nvCxnSpPr>
        <p:spPr>
          <a:xfrm>
            <a:off x="1259632" y="4103067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259632" y="4872062"/>
            <a:ext cx="9667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788005" y="3429000"/>
            <a:ext cx="0" cy="17281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9" idx="1"/>
          </p:cNvCxnSpPr>
          <p:nvPr/>
        </p:nvCxnSpPr>
        <p:spPr>
          <a:xfrm>
            <a:off x="5788005" y="4139071"/>
            <a:ext cx="77104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8" idx="1"/>
          </p:cNvCxnSpPr>
          <p:nvPr/>
        </p:nvCxnSpPr>
        <p:spPr>
          <a:xfrm>
            <a:off x="5788005" y="5157192"/>
            <a:ext cx="7559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741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808</TotalTime>
  <Words>547</Words>
  <Application>Microsoft Office PowerPoint</Application>
  <PresentationFormat>Экран (4:3)</PresentationFormat>
  <Paragraphs>91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Constantia</vt:lpstr>
      <vt:lpstr>Wingdings</vt:lpstr>
      <vt:lpstr>Wingdings 2</vt:lpstr>
      <vt:lpstr>Поток</vt:lpstr>
      <vt:lpstr>Саяси режимдер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Саяси режимдер</dc:title>
  <dc:creator>User</dc:creator>
  <cp:lastModifiedBy>Раушан Кайсановна</cp:lastModifiedBy>
  <cp:revision>43</cp:revision>
  <dcterms:created xsi:type="dcterms:W3CDTF">2020-09-11T05:01:09Z</dcterms:created>
  <dcterms:modified xsi:type="dcterms:W3CDTF">2023-09-13T14:25:26Z</dcterms:modified>
</cp:coreProperties>
</file>